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65" r:id="rId5"/>
    <p:sldId id="266" r:id="rId6"/>
    <p:sldId id="275" r:id="rId7"/>
    <p:sldId id="264" r:id="rId8"/>
    <p:sldId id="277" r:id="rId9"/>
    <p:sldId id="272" r:id="rId10"/>
    <p:sldId id="286" r:id="rId11"/>
    <p:sldId id="263" r:id="rId12"/>
    <p:sldId id="284" r:id="rId13"/>
    <p:sldId id="285" r:id="rId14"/>
    <p:sldId id="283" r:id="rId15"/>
    <p:sldId id="288" r:id="rId16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819" autoAdjust="0"/>
  </p:normalViewPr>
  <p:slideViewPr>
    <p:cSldViewPr>
      <p:cViewPr varScale="1">
        <p:scale>
          <a:sx n="106" d="100"/>
          <a:sy n="106" d="100"/>
        </p:scale>
        <p:origin x="173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DB5068-8D3C-4630-87D0-DF542D4D0D21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R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8BCD98-2EC8-4D29-A8A4-6572439B34B0}" type="slidenum">
              <a:rPr lang="sr-Latn-RS" smtClean="0"/>
              <a:pPr/>
              <a:t>‹#›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070284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Међународни</a:t>
            </a:r>
            <a:r>
              <a:rPr lang="sr-Cyrl-RS" baseline="0" dirty="0" smtClean="0"/>
              <a:t> дан матерњег језика</a:t>
            </a:r>
            <a:r>
              <a:rPr lang="sr-Cyrl-RS" dirty="0" smtClean="0"/>
              <a:t> – 21. фебруар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29007270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Задатак 3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11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2216963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Напиши дати текст без коришћења старних речи: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12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8489671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r-Cyrl-RS" smtClean="0"/>
              <a:t>Рекли су о језику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14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15270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>
              <a:latin typeface="Bookman Old Style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2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705770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3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437538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У свету се говори више од 7000 језика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4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4303657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smtClean="0"/>
              <a:t>Писма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5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001821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Језици у Европи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6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90319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Европски језици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7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679055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Словенски језици 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8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12993204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Cyrl-RS" dirty="0" smtClean="0"/>
              <a:t>Српски језик</a:t>
            </a:r>
            <a:endParaRPr lang="sr-Latn-R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8BCD98-2EC8-4D29-A8A4-6572439B34B0}" type="slidenum">
              <a:rPr lang="sr-Latn-RS" smtClean="0"/>
              <a:pPr/>
              <a:t>9</a:t>
            </a:fld>
            <a:endParaRPr lang="sr-Latn-RS"/>
          </a:p>
        </p:txBody>
      </p:sp>
    </p:spTree>
    <p:extLst>
      <p:ext uri="{BB962C8B-B14F-4D97-AF65-F5344CB8AC3E}">
        <p14:creationId xmlns:p14="http://schemas.microsoft.com/office/powerpoint/2010/main" val="3285843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Latn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BDED27F-A4BB-4BB5-9F09-1CAF22739C7A}" type="datetimeFigureOut">
              <a:rPr lang="sr-Latn-RS" smtClean="0"/>
              <a:pPr/>
              <a:t>20.2.2025.</a:t>
            </a:fld>
            <a:endParaRPr lang="sr-Latn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r-Latn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D20A0D6-A5D7-4735-9D65-DCFE0B1A0F28}" type="slidenum">
              <a:rPr lang="sr-Latn-RS" smtClean="0"/>
              <a:pPr/>
              <a:t>‹#›</a:t>
            </a:fld>
            <a:endParaRPr 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png"/><Relationship Id="rId4" Type="http://schemas.openxmlformats.org/officeDocument/2006/relationships/image" Target="../media/image35.jpeg"/><Relationship Id="rId9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jpeg"/><Relationship Id="rId5" Type="http://schemas.openxmlformats.org/officeDocument/2006/relationships/image" Target="../media/image10.png"/><Relationship Id="rId10" Type="http://schemas.openxmlformats.org/officeDocument/2006/relationships/image" Target="../media/image15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flipV="1">
            <a:off x="3995855" y="4786089"/>
            <a:ext cx="1656184" cy="360040"/>
          </a:xfrm>
        </p:spPr>
        <p:txBody>
          <a:bodyPr/>
          <a:lstStyle/>
          <a:p>
            <a:endParaRPr lang="sr-Latn-RS" sz="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836712"/>
            <a:ext cx="7797765" cy="520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761811" y="188640"/>
            <a:ext cx="1295028" cy="7300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l="20687" t="62444" r="19142" b="6445"/>
          <a:stretch/>
        </p:blipFill>
        <p:spPr>
          <a:xfrm>
            <a:off x="2987824" y="5770766"/>
            <a:ext cx="2808313" cy="7200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520698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95" y="1268760"/>
            <a:ext cx="842493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 Србији </a:t>
            </a:r>
            <a:r>
              <a:rPr lang="ru-RU" b="1" dirty="0">
                <a:latin typeface="Comic Sans MS" pitchFamily="66" charset="0"/>
              </a:rPr>
              <a:t>се говори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више од 30 језика</a:t>
            </a:r>
            <a:endParaRPr lang="sr-Latn-RS" b="1" dirty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b="1" dirty="0">
                <a:solidFill>
                  <a:prstClr val="black"/>
                </a:solidFill>
                <a:latin typeface="Comic Sans MS" pitchFamily="66" charset="0"/>
              </a:rPr>
              <a:t>У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 службеној употреби је 11 мањинских језика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Настава на матерњем језику изводи се на 8 </a:t>
            </a:r>
            <a:r>
              <a:rPr lang="ru-RU" b="1" dirty="0" smtClean="0">
                <a:solidFill>
                  <a:prstClr val="black"/>
                </a:solidFill>
                <a:latin typeface="Comic Sans MS" pitchFamily="66" charset="0"/>
              </a:rPr>
              <a:t>мањинских 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језика: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мађарском</a:t>
            </a:r>
            <a:r>
              <a:rPr lang="ru-RU" b="1" dirty="0">
                <a:solidFill>
                  <a:srgbClr val="2F2B20"/>
                </a:solidFill>
                <a:latin typeface="Comic Sans MS" pitchFamily="66" charset="0"/>
              </a:rPr>
              <a:t>,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албанском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бошњачком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русинском</a:t>
            </a:r>
            <a:r>
              <a:rPr lang="ru-RU" b="1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словачком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хрватском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ru-RU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бугарском</a:t>
            </a:r>
            <a:r>
              <a:rPr lang="ru-RU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румунском</a:t>
            </a:r>
            <a:r>
              <a:rPr lang="ru-RU" b="1" dirty="0">
                <a:solidFill>
                  <a:prstClr val="black"/>
                </a:solidFill>
                <a:latin typeface="Comic Sans MS" pitchFamily="66" charset="0"/>
              </a:rPr>
              <a:t> језику.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5513" r="6287"/>
          <a:stretch/>
        </p:blipFill>
        <p:spPr>
          <a:xfrm>
            <a:off x="5467933" y="2863221"/>
            <a:ext cx="3456384" cy="22022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67544" y="404664"/>
            <a:ext cx="3179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Језици у Србији</a:t>
            </a:r>
            <a:endParaRPr lang="sr-Latn-R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559" y="3086964"/>
            <a:ext cx="2000771" cy="13681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D9C3A5">
                <a:tint val="50000"/>
                <a:satMod val="180000"/>
              </a:srgbClr>
            </a:duotone>
          </a:blip>
          <a:srcRect t="19760" b="26480"/>
          <a:stretch/>
        </p:blipFill>
        <p:spPr>
          <a:xfrm>
            <a:off x="475559" y="5157192"/>
            <a:ext cx="1956209" cy="1051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20695" b="20174"/>
          <a:stretch/>
        </p:blipFill>
        <p:spPr>
          <a:xfrm>
            <a:off x="6138698" y="5517232"/>
            <a:ext cx="2114854" cy="96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60899" y="3050084"/>
            <a:ext cx="2162868" cy="14419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0746" y="5002000"/>
            <a:ext cx="2068860" cy="12068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6783" r="12201"/>
          <a:stretch/>
        </p:blipFill>
        <p:spPr>
          <a:xfrm>
            <a:off x="7163496" y="383658"/>
            <a:ext cx="1287811" cy="1162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9718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5" descr="file:///C:/Users/User/Downloads/1125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5" name="AutoShape 7" descr="file:///C:/Users/User/Downloads/1125.webp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r-Latn-RS"/>
          </a:p>
        </p:txBody>
      </p:sp>
      <p:sp>
        <p:nvSpPr>
          <p:cNvPr id="3" name="Rectangle 2"/>
          <p:cNvSpPr/>
          <p:nvPr/>
        </p:nvSpPr>
        <p:spPr>
          <a:xfrm>
            <a:off x="307974" y="476672"/>
            <a:ext cx="822446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3200" b="1" dirty="0" smtClean="0">
                <a:solidFill>
                  <a:prstClr val="black"/>
                </a:solidFill>
                <a:latin typeface="Comic Sans MS" pitchFamily="66" charset="0"/>
              </a:rPr>
              <a:t>Ваш свакодневни задатак је да </a:t>
            </a:r>
            <a:r>
              <a:rPr lang="sr-Cyrl-R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волите, чувате, изучавате и негујете </a:t>
            </a:r>
            <a:r>
              <a:rPr lang="sr-Cyrl-RS" sz="3200" b="1" dirty="0" smtClean="0">
                <a:solidFill>
                  <a:prstClr val="black"/>
                </a:solidFill>
                <a:latin typeface="Comic Sans MS" pitchFamily="66" charset="0"/>
              </a:rPr>
              <a:t>свој матерњи </a:t>
            </a:r>
            <a:r>
              <a:rPr lang="sr-Cyrl-RS" sz="32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српски језик </a:t>
            </a:r>
            <a:r>
              <a:rPr lang="sr-Cyrl-RS" sz="3200" b="1" dirty="0" smtClean="0">
                <a:solidFill>
                  <a:prstClr val="black"/>
                </a:solidFill>
                <a:latin typeface="Comic Sans MS" pitchFamily="66" charset="0"/>
              </a:rPr>
              <a:t>и српско ћирилично писмо</a:t>
            </a:r>
            <a:endParaRPr lang="sr-Latn-RS" sz="3200" b="1" dirty="0">
              <a:solidFill>
                <a:prstClr val="black"/>
              </a:solidFill>
              <a:latin typeface="Comic Sans MS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0207" y="2276872"/>
            <a:ext cx="4382616" cy="42970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508" y="3057348"/>
            <a:ext cx="2559050" cy="2819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240483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1980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Задатак 1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71472" y="928670"/>
            <a:ext cx="803297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Comic Sans MS" pitchFamily="66" charset="0"/>
              </a:rPr>
              <a:t>П</a:t>
            </a:r>
            <a:r>
              <a:rPr lang="ru-RU" b="1" dirty="0" smtClean="0">
                <a:latin typeface="Comic Sans MS" pitchFamily="66" charset="0"/>
              </a:rPr>
              <a:t>анграмска реченица </a:t>
            </a:r>
            <a:r>
              <a:rPr lang="sr-Cyrl-RS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је реченица у којој се користе сва слова једне азбуке бар једном.</a:t>
            </a:r>
          </a:p>
          <a:p>
            <a:endParaRPr lang="sr-Cyrl-RS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sr-Cyrl-RS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endParaRPr lang="sr-Cyrl-RS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r-Cyrl-RS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r-Cyrl-RS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r-Cyrl-RS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r-Cyrl-RS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r-Cyrl-RS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Напиши </a:t>
            </a:r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реченицу у којој ћеш сваки консонант азбуке </a:t>
            </a:r>
            <a:endParaRPr lang="sr-Cyrl-RS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употребити </a:t>
            </a:r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само једном, а сваки вокал највише два пута</a:t>
            </a:r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sr-Cyrl-RS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endParaRPr lang="sr-Cyrl-RS" b="1" i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______________________________________________________</a:t>
            </a:r>
            <a:endParaRPr lang="en-US" b="1" i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1612304"/>
            <a:ext cx="1728192" cy="172819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404664"/>
            <a:ext cx="19319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Задатак </a:t>
            </a:r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2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7544" y="1052736"/>
            <a:ext cx="5139548" cy="53553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Замени наведене стране домаћим речима</a:t>
            </a:r>
            <a:r>
              <a:rPr lang="sr-Cyrl-RS" b="1" i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:</a:t>
            </a:r>
          </a:p>
          <a:p>
            <a:endParaRPr lang="sr-Cyrl-RS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рендом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валуација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криншот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опинг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ановање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к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онтент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ш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еровати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тејџ   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аговати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идбек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б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енефит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д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аунлоундовање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имајндер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ф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лајер 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с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тарт       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п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ренковати        ___________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з</a:t>
            </a:r>
            <a:r>
              <a:rPr lang="sr-Cyrl-RS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умирати          ___________</a:t>
            </a:r>
            <a:endParaRPr lang="sr-Cyrl-RS" sz="1400" b="1" dirty="0" smtClean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382117"/>
            <a:ext cx="2481992" cy="14987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8064" y="2564904"/>
            <a:ext cx="3176291" cy="33835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587572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33810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Рекли су о језику</a:t>
            </a:r>
            <a:endParaRPr lang="en-U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5058" name="Picture 2" descr="C:\Users\Lidija\Downloads\Nova fascikla (2)\kdufm3rxdbnrvdjmz8md-20210522045745.jp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4">
                <a:lumMod val="40000"/>
                <a:lumOff val="60000"/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428596" y="1000108"/>
            <a:ext cx="3066979" cy="15716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0" name="Picture 4" descr="C:\Users\Lidija\Downloads\Nova fascikla (2)\650_dan-maternjeg-jezika-2_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783982">
            <a:off x="3214278" y="2717472"/>
            <a:ext cx="2071702" cy="11660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C:\Users\Lidija\Downloads\Nova fascikla (2)\C5HZz2xWcAEYriw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6016" y="3948314"/>
            <a:ext cx="4270828" cy="2743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63" name="Picture 7" descr="C:\Users\Lidija\Downloads\Nova fascikla (2)\Untitled.png"/>
          <p:cNvPicPr>
            <a:picLocks noChangeAspect="1" noChangeArrowheads="1"/>
          </p:cNvPicPr>
          <p:nvPr/>
        </p:nvPicPr>
        <p:blipFill>
          <a:blip r:embed="rId6"/>
          <a:srcRect l="8620" t="15318" r="8620" b="10982"/>
          <a:stretch>
            <a:fillRect/>
          </a:stretch>
        </p:blipFill>
        <p:spPr bwMode="auto">
          <a:xfrm>
            <a:off x="571472" y="2857496"/>
            <a:ext cx="2286016" cy="12144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C:\Users\Lidija\Downloads\Nova fascikla (2)\Вук-Стефановић-Караџић.jpeg"/>
          <p:cNvPicPr/>
          <p:nvPr/>
        </p:nvPicPr>
        <p:blipFill>
          <a:blip r:embed="rId7" cstate="print"/>
          <a:srcRect t="6891" b="27083"/>
          <a:stretch>
            <a:fillRect/>
          </a:stretch>
        </p:blipFill>
        <p:spPr bwMode="auto">
          <a:xfrm>
            <a:off x="142844" y="4357694"/>
            <a:ext cx="3543304" cy="2319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11" descr="C:\Users\Lidija\Downloads\Nova fascikla (2)\Доситеј-Обрадовић.jpeg"/>
          <p:cNvPicPr/>
          <p:nvPr/>
        </p:nvPicPr>
        <p:blipFill>
          <a:blip r:embed="rId8" cstate="print"/>
          <a:srcRect t="6410" b="23237"/>
          <a:stretch>
            <a:fillRect/>
          </a:stretch>
        </p:blipFill>
        <p:spPr bwMode="auto">
          <a:xfrm>
            <a:off x="5479018" y="285728"/>
            <a:ext cx="3483587" cy="23669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1" descr="C:\Users\Lidija\Downloads\Nova fascikla (2)\mediasfera-media-sfera-vodic-kroz-medijsku-industriju-portal-marketing-mediji-mediasfera-dan-maternjeg-jezika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14744" y="1500174"/>
            <a:ext cx="1428760" cy="71438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5066" name="Picture 10" descr="Makart | Offinger - KAKO BITI USPEŠAN PISAC | Internet knjižara | Drugačiji  od drugih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215074" y="2782696"/>
            <a:ext cx="2016105" cy="9606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5068" name="Picture 12" descr="Sedam klasika koje su napisale žene | Ell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786182" y="4857760"/>
            <a:ext cx="759863" cy="10165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5070" name="Picture 14" descr="Prijavi se za učešće u četvrtoj sezoni Radionice kreativnog pisanja i  čitanja kratke priče - Portal Mladi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869504" y="250365"/>
            <a:ext cx="1310798" cy="8828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5988" y="1844824"/>
            <a:ext cx="6096000" cy="3429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539552" y="260648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Лингвистичка  секција  </a:t>
            </a:r>
            <a:r>
              <a:rPr lang="sr-Latn-RS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„</a:t>
            </a:r>
            <a:r>
              <a:rPr lang="sr-Cyrl-RS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  <a:ea typeface="Calibri"/>
                <a:cs typeface="Times New Roman"/>
              </a:rPr>
              <a:t>Чувари језика”</a:t>
            </a:r>
            <a:endParaRPr lang="sr-Latn-RS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  <a:p>
            <a:pPr lvl="0"/>
            <a:r>
              <a:rPr lang="sr-Cyrl-RS" sz="2400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жели  вам  срећан  Међународни  дан  матерњег  језика!</a:t>
            </a:r>
            <a:endParaRPr lang="sr-Latn-RS" sz="24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9538" y="6165304"/>
            <a:ext cx="24449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Cyrl-RS" b="1" dirty="0">
                <a:solidFill>
                  <a:schemeClr val="accent6">
                    <a:lumMod val="50000"/>
                  </a:schemeClr>
                </a:solidFill>
                <a:latin typeface="Monotype Corsiva" pitchFamily="66" charset="0"/>
              </a:rPr>
              <a:t>Лидија  Марић  Јовановић</a:t>
            </a:r>
            <a:endParaRPr lang="sr-Latn-RS" sz="12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3589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9512" y="226572"/>
            <a:ext cx="878497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Д</a:t>
            </a:r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ан </a:t>
            </a:r>
            <a:r>
              <a:rPr lang="sr-Cyrl-R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матерњег језика</a:t>
            </a:r>
            <a:endParaRPr lang="sr-Cyrl-RS" sz="28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  <a:p>
            <a:pPr lvl="0"/>
            <a:endParaRPr lang="sr-Cyrl-RS" sz="2400" b="1" i="1" dirty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Организација 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Уједињених </a:t>
            </a:r>
            <a:r>
              <a:rPr lang="sr-Latn-RS" sz="2000" b="1" dirty="0" smtClean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нација 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за образовање, науку и културу (УНЕСКО)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1999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. године </a:t>
            </a:r>
            <a:r>
              <a:rPr lang="sr-Cyrl-R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21.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фебруар 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прогласила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 је Међународним даном матерњег језика. </a:t>
            </a:r>
          </a:p>
          <a:p>
            <a:pPr lvl="0" algn="just"/>
            <a:endParaRPr lang="sr-Cyrl-RS" sz="2400" b="1" i="1" dirty="0" smtClean="0">
              <a:solidFill>
                <a:srgbClr val="0070C0"/>
              </a:solidFill>
              <a:latin typeface="Monotype Corsiva" pitchFamily="66" charset="0"/>
            </a:endParaRPr>
          </a:p>
          <a:p>
            <a:pPr lvl="0"/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Основни </a:t>
            </a:r>
            <a:r>
              <a:rPr lang="sr-Cyrl-R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циљеви обележавања</a:t>
            </a:r>
            <a:r>
              <a:rPr lang="sr-Cyrl-RS" sz="2000" b="1" dirty="0">
                <a:latin typeface="Comic Sans MS" pitchFamily="66" charset="0"/>
              </a:rPr>
              <a:t> Међународног дана матерњег језика  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су: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Подизање свести о значају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очувања</a:t>
            </a:r>
            <a:r>
              <a:rPr lang="sr-Latn-RS" sz="2000" b="1" dirty="0" smtClean="0">
                <a:solidFill>
                  <a:prstClr val="black"/>
                </a:solidFill>
                <a:latin typeface="Comic Sans MS" pitchFamily="66" charset="0"/>
              </a:rPr>
              <a:t>,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изучавања и неговања 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матерњег језика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Уважавање и поштовање језичке разноликости и вишејезичности.</a:t>
            </a:r>
            <a:endParaRPr lang="sr-Latn-RS" sz="2800" b="1" dirty="0">
              <a:solidFill>
                <a:prstClr val="black"/>
              </a:solidFill>
              <a:latin typeface="Monotype Corsiva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3888" y="4149080"/>
            <a:ext cx="4333857" cy="23389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3198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82011"/>
            <a:ext cx="87129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sr-Cyrl-RS" sz="2000" b="1" i="1" dirty="0" smtClean="0">
                <a:solidFill>
                  <a:prstClr val="black"/>
                </a:solidFill>
                <a:latin typeface="Comic Sans MS" pitchFamily="66" charset="0"/>
              </a:rPr>
              <a:t>Међународни дан </a:t>
            </a:r>
            <a:r>
              <a:rPr lang="sr-Cyrl-RS" sz="2000" b="1" i="1" dirty="0">
                <a:solidFill>
                  <a:prstClr val="black"/>
                </a:solidFill>
                <a:latin typeface="Comic Sans MS" pitchFamily="66" charset="0"/>
              </a:rPr>
              <a:t>матерњег језика </a:t>
            </a:r>
            <a:r>
              <a:rPr lang="sr-Cyrl-RS" sz="2000" b="1" i="1" dirty="0" smtClean="0">
                <a:solidFill>
                  <a:prstClr val="black"/>
                </a:solidFill>
                <a:latin typeface="Comic Sans MS" pitchFamily="66" charset="0"/>
              </a:rPr>
              <a:t> установљен је на предлог Бангладеша као сећање на студенте који су 1952. године убијени у </a:t>
            </a:r>
            <a:r>
              <a:rPr lang="sr-Cyrl-RS" sz="2000" b="1" i="1" dirty="0" smtClean="0">
                <a:solidFill>
                  <a:prstClr val="black"/>
                </a:solidFill>
                <a:latin typeface="Comic Sans MS" pitchFamily="66" charset="0"/>
                <a:cs typeface="Times New Roman" pitchFamily="18" charset="0"/>
              </a:rPr>
              <a:t>Д</a:t>
            </a:r>
            <a:r>
              <a:rPr lang="sr-Cyrl-RS" sz="2000" b="1" i="1" dirty="0" smtClean="0">
                <a:solidFill>
                  <a:prstClr val="black"/>
                </a:solidFill>
                <a:latin typeface="Comic Sans MS" pitchFamily="66" charset="0"/>
              </a:rPr>
              <a:t>аки, главном граду Бангладеша, на протесту Покрета за бенгалски језик који је организован јер њихов матерњи језик није проглашен за званични језик.</a:t>
            </a:r>
          </a:p>
        </p:txBody>
      </p:sp>
      <p:pic>
        <p:nvPicPr>
          <p:cNvPr id="2050" name="Picture 2" descr="C:\Users\User\Downloads\11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48880"/>
            <a:ext cx="6408712" cy="4205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67544" y="2924944"/>
            <a:ext cx="1437084" cy="331236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1400" i="1" dirty="0" smtClean="0">
                <a:latin typeface="Comic Sans MS" pitchFamily="66" charset="0"/>
              </a:rPr>
              <a:t>Споменик мученицима </a:t>
            </a:r>
            <a:r>
              <a:rPr lang="sr-Cyrl-RS" sz="1400" dirty="0" smtClean="0">
                <a:latin typeface="Comic Sans MS" pitchFamily="66" charset="0"/>
              </a:rPr>
              <a:t>у </a:t>
            </a:r>
            <a:r>
              <a:rPr lang="sr-Cyrl-RS" sz="1200" dirty="0" smtClean="0">
                <a:latin typeface="Comic Sans MS" pitchFamily="66" charset="0"/>
                <a:cs typeface="Times New Roman" pitchFamily="18" charset="0"/>
              </a:rPr>
              <a:t>Д</a:t>
            </a:r>
            <a:r>
              <a:rPr lang="sr-Cyrl-RS" sz="1400" dirty="0" smtClean="0">
                <a:latin typeface="Comic Sans MS" pitchFamily="66" charset="0"/>
              </a:rPr>
              <a:t>аки посвећен борцима </a:t>
            </a:r>
            <a:r>
              <a:rPr lang="sr-Cyrl-RS" sz="1400" i="1" dirty="0" smtClean="0">
                <a:latin typeface="Comic Sans MS" pitchFamily="66" charset="0"/>
              </a:rPr>
              <a:t>Покрета за бенгалски језик </a:t>
            </a:r>
            <a:r>
              <a:rPr lang="sr-Cyrl-RS" sz="1400" dirty="0" smtClean="0">
                <a:latin typeface="Comic Sans MS" pitchFamily="66" charset="0"/>
              </a:rPr>
              <a:t>погинулим 1952</a:t>
            </a:r>
            <a:r>
              <a:rPr lang="sr-Cyrl-RS" sz="1600" dirty="0" smtClean="0">
                <a:latin typeface="Monotype Corsiva" pitchFamily="66" charset="0"/>
              </a:rPr>
              <a:t>.</a:t>
            </a:r>
            <a:endParaRPr lang="sr-Latn-RS" sz="1600" dirty="0"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903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504" y="188640"/>
            <a:ext cx="8928992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Latn-RS" sz="2800" b="1" dirty="0" smtClean="0">
                <a:solidFill>
                  <a:srgbClr val="7030A0"/>
                </a:solidFill>
                <a:latin typeface="Comic Sans MS" pitchFamily="66" charset="0"/>
              </a:rPr>
              <a:t> </a:t>
            </a:r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Језици у свету</a:t>
            </a:r>
          </a:p>
          <a:p>
            <a:pPr lvl="0"/>
            <a:endParaRPr lang="sr-Cyrl-RS" sz="2400" b="1" dirty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У </a:t>
            </a:r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свету се говори више од 7000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језика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Трећина светских језика је угрожена и прети </a:t>
            </a:r>
          </a:p>
          <a:p>
            <a:pPr lvl="0"/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  им нестајање јер имају мање од 1000 говорника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Више од половине светског становништва говори 23 језика</a:t>
            </a:r>
          </a:p>
          <a:p>
            <a:pPr lvl="0"/>
            <a:endParaRPr lang="sr-Cyrl-RS" sz="20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Највише различитих језика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говори се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у Азији 2301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, у Африци 2138, на Пацифику 1313, у Северној и Јужној Америци 1064, а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најмање у Европи 286</a:t>
            </a:r>
            <a:endParaRPr lang="sr-Latn-RS" sz="2000" b="1" dirty="0" smtClean="0">
              <a:solidFill>
                <a:schemeClr val="accent6">
                  <a:lumMod val="60000"/>
                  <a:lumOff val="40000"/>
                </a:schemeClr>
              </a:solidFill>
              <a:latin typeface="Comic Sans MS" pitchFamily="66" charset="0"/>
            </a:endParaRPr>
          </a:p>
          <a:p>
            <a:pPr lvl="0"/>
            <a:endParaRPr lang="sr-Cyrl-RS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Највише говорника има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кинески језик 1, 28 милијарди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(око 16% светске популације) и има 13 регионалних група језика међу којима највише говорника има мандарински 898 милиона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Шпански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 језик као матерњи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говори 437, енглески 372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и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арапски 295 милиона људи</a:t>
            </a:r>
          </a:p>
          <a:p>
            <a:pPr lvl="0"/>
            <a:endParaRPr lang="sr-Cyrl-RS" sz="20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Највише различитих језика говори се у Папуа Новој Гвинеји 840</a:t>
            </a:r>
            <a:r>
              <a:rPr lang="sr-Cyrl-RS" sz="2000" b="1" dirty="0" smtClean="0">
                <a:latin typeface="Comic Sans MS" pitchFamily="66" charset="0"/>
              </a:rPr>
              <a:t>, а затим следе: Индонезија 709, Нигерија 527, Индија 454, САД 347 језика. </a:t>
            </a:r>
            <a:endParaRPr lang="sr-Latn-RS" sz="20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4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Lidija\Downloads\Nova fascikla (2)\497852265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27812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332656"/>
            <a:ext cx="842493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Језици у </a:t>
            </a:r>
            <a:r>
              <a:rPr lang="sr-Cyrl-RS" sz="28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Европи</a:t>
            </a:r>
          </a:p>
          <a:p>
            <a:pPr lvl="0"/>
            <a:endParaRPr lang="sr-Cyrl-RS" sz="2400" b="1" dirty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latin typeface="Comic Sans MS" pitchFamily="66" charset="0"/>
              </a:rPr>
              <a:t>У Европи се говори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286 </a:t>
            </a:r>
            <a:r>
              <a:rPr lang="sr-Cyrl-RS" sz="2000" b="1" dirty="0" smtClean="0">
                <a:latin typeface="Comic Sans MS" pitchFamily="66" charset="0"/>
              </a:rPr>
              <a:t>језика што представља само 3% свих светских језика 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latin typeface="Comic Sans MS" pitchFamily="66" charset="0"/>
              </a:rPr>
              <a:t>Највише европских језика припада индоевропској групи језика, затим угро-финској, па туркијској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rgbClr val="7030A0"/>
                </a:solidFill>
                <a:latin typeface="Comic Sans MS" pitchFamily="66" charset="0"/>
              </a:rPr>
              <a:t>Највише говорника има руски језик</a:t>
            </a:r>
            <a:r>
              <a:rPr lang="sr-Cyrl-RS" sz="2000" b="1" dirty="0" smtClean="0">
                <a:latin typeface="Comic Sans MS" pitchFamily="66" charset="0"/>
              </a:rPr>
              <a:t>, а следе га немачки и француски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latin typeface="Comic Sans MS" pitchFamily="66" charset="0"/>
              </a:rPr>
              <a:t>Најраспрострањенији језик у Европи који се учи као страни језик је енглески, а следе га немачки и француски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sr-Cyrl-RS" sz="2000" b="1" dirty="0" smtClean="0"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endParaRPr lang="sr-Latn-RS" sz="2000" b="1" dirty="0">
              <a:latin typeface="Comic Sans MS" pitchFamily="66" charset="0"/>
            </a:endParaRPr>
          </a:p>
        </p:txBody>
      </p:sp>
      <p:pic>
        <p:nvPicPr>
          <p:cNvPr id="2051" name="Picture 3" descr="C:\Users\User\Downloads\european-language-char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0" t="15880" r="3960" b="9137"/>
          <a:stretch/>
        </p:blipFill>
        <p:spPr bwMode="auto">
          <a:xfrm>
            <a:off x="1540209" y="3861048"/>
            <a:ext cx="5703540" cy="26721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781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wnloads\113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562722" cy="23111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ownloads\1126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59" b="7381"/>
          <a:stretch/>
        </p:blipFill>
        <p:spPr bwMode="auto">
          <a:xfrm>
            <a:off x="261045" y="2734259"/>
            <a:ext cx="2981413" cy="2495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User\Downloads\banner_giornata-lingua-madre-500x430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00" t="55581" r="2400" b="11861"/>
          <a:stretch/>
        </p:blipFill>
        <p:spPr bwMode="auto">
          <a:xfrm>
            <a:off x="3995936" y="202010"/>
            <a:ext cx="2343150" cy="13335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C:\Users\User\Downloads\index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9" r="11818" b="70563"/>
          <a:stretch/>
        </p:blipFill>
        <p:spPr bwMode="auto">
          <a:xfrm>
            <a:off x="3491880" y="4560949"/>
            <a:ext cx="2032620" cy="7650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C:\Users\User\Downloads\index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8" t="5263" r="3916" b="7237"/>
          <a:stretch/>
        </p:blipFill>
        <p:spPr bwMode="auto">
          <a:xfrm>
            <a:off x="235471" y="5441193"/>
            <a:ext cx="2895601" cy="12668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1" name="Picture 19" descr="C:\Users\User\Downloads\indexiukm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02010"/>
            <a:ext cx="2381276" cy="30109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C:\Users\User\Downloads\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42" y="3429000"/>
            <a:ext cx="3028950" cy="151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3" name="Picture 21" descr="C:\Users\User\Downloads\indexj.jpg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07" t="5581" r="5027" b="61326"/>
          <a:stretch/>
        </p:blipFill>
        <p:spPr bwMode="auto">
          <a:xfrm>
            <a:off x="3491880" y="5581179"/>
            <a:ext cx="2160240" cy="986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7" descr="C:\Users\User\Downloads\index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734258"/>
            <a:ext cx="2232248" cy="17028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C:\Users\User\Downloads\indexl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1432" y="5157192"/>
            <a:ext cx="2996407" cy="1410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5" name="Picture 23" descr="C:\Users\User\Downloads\WLD_2017_5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55"/>
          <a:stretch/>
        </p:blipFill>
        <p:spPr bwMode="auto">
          <a:xfrm>
            <a:off x="3995936" y="1707493"/>
            <a:ext cx="2466865" cy="64022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360846" y="2214019"/>
            <a:ext cx="3066554" cy="112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16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332656"/>
            <a:ext cx="36498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r-Cyrl-R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Словенски језици</a:t>
            </a:r>
            <a:endParaRPr lang="sr-Latn-R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816" y="1052736"/>
            <a:ext cx="8352929" cy="54245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Сви словенски језици настали су од прасловенског </a:t>
            </a:r>
          </a:p>
          <a:p>
            <a:pPr lvl="0"/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   језика и припадају групи индоевропских језика</a:t>
            </a:r>
          </a:p>
          <a:p>
            <a:pPr lvl="0"/>
            <a:endParaRPr lang="sr-Cyrl-RS" sz="11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Словенски језици </a:t>
            </a:r>
            <a:r>
              <a:rPr lang="sr-Cyrl-RS" sz="2000" b="1" dirty="0" smtClean="0">
                <a:latin typeface="Comic Sans MS" pitchFamily="66" charset="0"/>
              </a:rPr>
              <a:t>су матерњи за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око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315 милиона људи </a:t>
            </a:r>
          </a:p>
          <a:p>
            <a:pPr lvl="0"/>
            <a:endParaRPr lang="sr-Cyrl-RS" sz="105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Старословенски језик </a:t>
            </a:r>
            <a:r>
              <a:rPr lang="sr-Cyrl-RS" sz="2000" b="1" dirty="0" smtClean="0">
                <a:latin typeface="Comic Sans MS" pitchFamily="66" charset="0"/>
              </a:rPr>
              <a:t>је био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први писани књижевни језик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свих Словена, данас је изумрли језик</a:t>
            </a:r>
          </a:p>
          <a:p>
            <a:pPr lvl="0"/>
            <a:endParaRPr lang="sr-Cyrl-RS" sz="900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Глагољица</a:t>
            </a:r>
            <a:r>
              <a:rPr lang="sr-Cyrl-RS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је била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прво </a:t>
            </a:r>
            <a:r>
              <a:rPr lang="sr-Cyrl-R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словенско </a:t>
            </a:r>
          </a:p>
          <a:p>
            <a:pPr marL="342900" lvl="0" indent="-342900"/>
            <a:r>
              <a:rPr lang="sr-Cyrl-R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писмо</a:t>
            </a:r>
            <a:r>
              <a:rPr lang="sr-Cyrl-RS" sz="2000" b="1" smtClean="0">
                <a:latin typeface="Comic Sans MS" pitchFamily="66" charset="0"/>
              </a:rPr>
              <a:t>, саставили </a:t>
            </a:r>
            <a:r>
              <a:rPr lang="sr-Cyrl-RS" sz="2000" b="1" dirty="0" smtClean="0">
                <a:latin typeface="Comic Sans MS" pitchFamily="66" charset="0"/>
              </a:rPr>
              <a:t>су га 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Ћирило и </a:t>
            </a:r>
            <a:r>
              <a:rPr lang="sr-Cyrl-R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Методије </a:t>
            </a:r>
          </a:p>
          <a:p>
            <a:pPr lvl="0"/>
            <a:endParaRPr lang="sr-Cyrl-RS" b="1" smtClean="0">
              <a:solidFill>
                <a:srgbClr val="7030A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Источнословенски језици </a:t>
            </a:r>
          </a:p>
          <a:p>
            <a:pPr lvl="0"/>
            <a:r>
              <a:rPr lang="sr-Cyrl-RS" sz="2000" b="1" smtClean="0">
                <a:solidFill>
                  <a:prstClr val="black"/>
                </a:solidFill>
                <a:latin typeface="Comic Sans MS" pitchFamily="66" charset="0"/>
              </a:rPr>
              <a:t>руски, белоруски, украјински, русински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Западнословенски језици </a:t>
            </a:r>
          </a:p>
          <a:p>
            <a:pPr lvl="0"/>
            <a:r>
              <a:rPr lang="sr-Cyrl-RS" sz="2000" b="1" smtClean="0">
                <a:solidFill>
                  <a:prstClr val="black"/>
                </a:solidFill>
                <a:latin typeface="Comic Sans MS" pitchFamily="66" charset="0"/>
              </a:rPr>
              <a:t>чешки, словачки,пољски, кашупски лужичкосрпски...</a:t>
            </a: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Јужнословенски језици </a:t>
            </a:r>
          </a:p>
          <a:p>
            <a:pPr lvl="0"/>
            <a:r>
              <a:rPr lang="sr-Cyrl-RS" sz="2000" b="1" smtClean="0">
                <a:solidFill>
                  <a:prstClr val="black"/>
                </a:solidFill>
                <a:latin typeface="Comic Sans MS" pitchFamily="66" charset="0"/>
              </a:rPr>
              <a:t>српски, словеначки, бугарски, македонски, хрватски, бошњачки, *старословенски </a:t>
            </a:r>
            <a:endParaRPr lang="sr-Latn-RS" sz="2000" b="1" smtClean="0">
              <a:solidFill>
                <a:prstClr val="black"/>
              </a:solidFill>
              <a:latin typeface="Comic Sans MS" pitchFamily="66" charset="0"/>
            </a:endParaRPr>
          </a:p>
          <a:p>
            <a:pPr lvl="0"/>
            <a:endParaRPr lang="sr-Cyrl-RS" b="1" dirty="0" smtClean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5" name="Picture 4" descr="JEZIK I OSTALO: Услед немогућности да се договоре које писмо у Србији треба  доминантније користити, lingvisti se odlučili da to bude glagoljica!"/>
          <p:cNvPicPr/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6372200" y="3068960"/>
            <a:ext cx="2505178" cy="16459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3599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85728"/>
            <a:ext cx="248497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r-Cyrl-RS" sz="28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Comic Sans MS" pitchFamily="66" charset="0"/>
              </a:rPr>
              <a:t>Српски језик</a:t>
            </a:r>
            <a:endParaRPr lang="sr-Latn-RS" sz="28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857233"/>
            <a:ext cx="8692624" cy="38010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sr-Cyrl-RS" sz="14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lvl="0"/>
            <a:endParaRPr lang="sr-Cyrl-RS" sz="600" b="1" dirty="0" smtClean="0">
              <a:solidFill>
                <a:srgbClr val="0070C0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Српски језик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је званичан језик у Србији, </a:t>
            </a:r>
          </a:p>
          <a:p>
            <a:pPr lvl="0"/>
            <a:r>
              <a:rPr lang="sr-Cyrl-RS" sz="2000" b="1" dirty="0">
                <a:solidFill>
                  <a:prstClr val="black"/>
                </a:solidFill>
                <a:latin typeface="Comic Sans MS" pitchFamily="66" charset="0"/>
              </a:rPr>
              <a:t> </a:t>
            </a:r>
            <a:r>
              <a:rPr lang="sr-Cyrl-RS" sz="2000" b="1" dirty="0" smtClean="0">
                <a:solidFill>
                  <a:prstClr val="black"/>
                </a:solidFill>
                <a:latin typeface="Comic Sans MS" pitchFamily="66" charset="0"/>
              </a:rPr>
              <a:t>  БИХ (35% говорника) и Црној Гори (42% говорника)</a:t>
            </a:r>
          </a:p>
          <a:p>
            <a:pPr lvl="0"/>
            <a:endParaRPr lang="sr-Cyrl-RS" b="1" dirty="0" smtClean="0">
              <a:solidFill>
                <a:prstClr val="black"/>
              </a:solidFill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latin typeface="Comic Sans MS" pitchFamily="66" charset="0"/>
              </a:rPr>
              <a:t>Српски језик се као мањински језик говори у: Хрватској, Мађарској, Северној Македонији,Албанији...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sr-Cyrl-RS" sz="1100" b="1" dirty="0" smtClean="0"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Српски језик говори </a:t>
            </a:r>
            <a:r>
              <a:rPr lang="sr-Cyrl-RS" sz="2000" b="1" dirty="0" smtClean="0">
                <a:latin typeface="Comic Sans MS" pitchFamily="66" charset="0"/>
              </a:rPr>
              <a:t>око </a:t>
            </a:r>
            <a:r>
              <a:rPr lang="sr-Cyrl-RS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12 милиона људи</a:t>
            </a:r>
            <a:r>
              <a:rPr lang="sr-Cyrl-RS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 </a:t>
            </a:r>
          </a:p>
          <a:p>
            <a:pPr marL="342900" lvl="0" indent="-342900">
              <a:buFont typeface="Wingdings" pitchFamily="2" charset="2"/>
              <a:buChar char="v"/>
            </a:pPr>
            <a:endParaRPr lang="sr-Cyrl-RS" sz="1200" b="1" dirty="0" smtClean="0">
              <a:latin typeface="Comic Sans MS" pitchFamily="66" charset="0"/>
            </a:endParaRPr>
          </a:p>
          <a:p>
            <a:pPr marL="342900" lvl="0" indent="-342900">
              <a:buFont typeface="Wingdings" pitchFamily="2" charset="2"/>
              <a:buChar char="v"/>
            </a:pPr>
            <a:r>
              <a:rPr lang="ru-RU" sz="2000" b="1" dirty="0">
                <a:latin typeface="Comic Sans MS" pitchFamily="66" charset="0"/>
              </a:rPr>
              <a:t>С</a:t>
            </a:r>
            <a:r>
              <a:rPr lang="ru-RU" sz="2000" b="1" dirty="0" smtClean="0">
                <a:latin typeface="Comic Sans MS" pitchFamily="66" charset="0"/>
              </a:rPr>
              <a:t>рпски </a:t>
            </a:r>
            <a:r>
              <a:rPr lang="ru-RU" sz="2000" b="1" dirty="0">
                <a:latin typeface="Comic Sans MS" pitchFamily="66" charset="0"/>
              </a:rPr>
              <a:t>језик </a:t>
            </a:r>
            <a:r>
              <a:rPr lang="ru-RU" sz="2000" b="1" dirty="0" smtClean="0">
                <a:latin typeface="Comic Sans MS" pitchFamily="66" charset="0"/>
              </a:rPr>
              <a:t>карактерише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двоазбучност</a:t>
            </a:r>
            <a:r>
              <a:rPr lang="ru-RU" sz="2000" b="1" dirty="0" smtClean="0">
                <a:latin typeface="Comic Sans MS" pitchFamily="66" charset="0"/>
              </a:rPr>
              <a:t>: </a:t>
            </a:r>
          </a:p>
          <a:p>
            <a:pPr lvl="0"/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српска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ћирилица </a:t>
            </a:r>
            <a:r>
              <a:rPr lang="ru-RU" sz="2000" b="1" dirty="0" smtClean="0">
                <a:latin typeface="Comic Sans MS" pitchFamily="66" charset="0"/>
              </a:rPr>
              <a:t>и</a:t>
            </a:r>
            <a:r>
              <a:rPr lang="ru-RU" sz="2000" b="1" dirty="0" smtClean="0">
                <a:solidFill>
                  <a:srgbClr val="0070C0"/>
                </a:solidFill>
                <a:latin typeface="Comic Sans MS" pitchFamily="66" charset="0"/>
              </a:rPr>
              <a:t> </a:t>
            </a:r>
            <a:r>
              <a:rPr lang="ru-RU" sz="2000" b="1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српска </a:t>
            </a:r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mic Sans MS" pitchFamily="66" charset="0"/>
              </a:rPr>
              <a:t>латиница</a:t>
            </a:r>
            <a:r>
              <a:rPr lang="ru-RU" sz="2000" b="1" dirty="0">
                <a:latin typeface="Comic Sans MS" pitchFamily="66" charset="0"/>
              </a:rPr>
              <a:t>, </a:t>
            </a:r>
            <a:endParaRPr lang="ru-RU" sz="2000" b="1" dirty="0" smtClean="0">
              <a:latin typeface="Comic Sans MS" pitchFamily="66" charset="0"/>
            </a:endParaRPr>
          </a:p>
          <a:p>
            <a:pPr lvl="0"/>
            <a:r>
              <a:rPr lang="ru-RU" sz="2000" b="1" dirty="0" smtClean="0">
                <a:latin typeface="Comic Sans MS" pitchFamily="66" charset="0"/>
              </a:rPr>
              <a:t>кој</a:t>
            </a:r>
            <a:r>
              <a:rPr lang="sr-Latn-RS" sz="2000" b="1" dirty="0" smtClean="0">
                <a:latin typeface="Comic Sans MS" pitchFamily="66" charset="0"/>
              </a:rPr>
              <a:t>e</a:t>
            </a:r>
            <a:r>
              <a:rPr lang="ru-RU" sz="2000" b="1" dirty="0" smtClean="0">
                <a:latin typeface="Comic Sans MS" pitchFamily="66" charset="0"/>
              </a:rPr>
              <a:t> </a:t>
            </a:r>
            <a:r>
              <a:rPr lang="ru-RU" sz="2000" b="1" dirty="0">
                <a:latin typeface="Comic Sans MS" pitchFamily="66" charset="0"/>
              </a:rPr>
              <a:t>су реформисали </a:t>
            </a:r>
            <a:r>
              <a:rPr lang="ru-RU" sz="2000" b="1" dirty="0" smtClean="0">
                <a:latin typeface="Comic Sans MS" pitchFamily="66" charset="0"/>
              </a:rPr>
              <a:t>Вук Караџић и </a:t>
            </a:r>
            <a:r>
              <a:rPr lang="ru-RU" sz="2000" b="1" dirty="0">
                <a:latin typeface="Comic Sans MS" pitchFamily="66" charset="0"/>
              </a:rPr>
              <a:t>Ђура </a:t>
            </a:r>
            <a:r>
              <a:rPr lang="ru-RU" sz="2000" b="1" dirty="0" smtClean="0">
                <a:latin typeface="Comic Sans MS" pitchFamily="66" charset="0"/>
              </a:rPr>
              <a:t>Даничић</a:t>
            </a:r>
          </a:p>
          <a:p>
            <a:pPr lvl="0"/>
            <a:endParaRPr lang="ru-RU" sz="2000" b="1" dirty="0" smtClean="0">
              <a:latin typeface="Comic Sans MS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632" y="4572360"/>
            <a:ext cx="7093714" cy="20766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03543449"/>
      </p:ext>
    </p:extLst>
  </p:cSld>
  <p:clrMapOvr>
    <a:masterClrMapping/>
  </p:clrMapOvr>
</p:sld>
</file>

<file path=ppt/theme/theme1.xml><?xml version="1.0" encoding="utf-8"?>
<a:theme xmlns:a="http://schemas.openxmlformats.org/drawingml/2006/main" name="Slipstream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880</TotalTime>
  <Words>683</Words>
  <Application>Microsoft Office PowerPoint</Application>
  <PresentationFormat>On-screen Show (4:3)</PresentationFormat>
  <Paragraphs>124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Bookman Old Style</vt:lpstr>
      <vt:lpstr>Calibri</vt:lpstr>
      <vt:lpstr>Comic Sans MS</vt:lpstr>
      <vt:lpstr>Georgia</vt:lpstr>
      <vt:lpstr>Monotype Corsiva</vt:lpstr>
      <vt:lpstr>Times New Roman</vt:lpstr>
      <vt:lpstr>Trebuchet MS</vt:lpstr>
      <vt:lpstr>Wingdings</vt:lpstr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78</cp:revision>
  <dcterms:created xsi:type="dcterms:W3CDTF">2021-03-18T17:51:29Z</dcterms:created>
  <dcterms:modified xsi:type="dcterms:W3CDTF">2025-02-20T21:22:08Z</dcterms:modified>
</cp:coreProperties>
</file>